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287" r:id="rId22"/>
    <p:sldId id="288" r:id="rId23"/>
    <p:sldId id="289" r:id="rId24"/>
    <p:sldId id="290" r:id="rId25"/>
    <p:sldId id="278" r:id="rId26"/>
    <p:sldId id="283" r:id="rId27"/>
    <p:sldId id="284" r:id="rId28"/>
    <p:sldId id="285" r:id="rId29"/>
    <p:sldId id="273" r:id="rId30"/>
    <p:sldId id="281" r:id="rId31"/>
    <p:sldId id="282" r:id="rId32"/>
    <p:sldId id="279" r:id="rId33"/>
    <p:sldId id="280" r:id="rId34"/>
    <p:sldId id="293" r:id="rId35"/>
    <p:sldId id="292" r:id="rId36"/>
    <p:sldId id="294" r:id="rId37"/>
    <p:sldId id="286" r:id="rId38"/>
    <p:sldId id="29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94" autoAdjust="0"/>
  </p:normalViewPr>
  <p:slideViewPr>
    <p:cSldViewPr snapToGrid="0" snapToObjects="1">
      <p:cViewPr varScale="1">
        <p:scale>
          <a:sx n="64" d="100"/>
          <a:sy n="64" d="100"/>
        </p:scale>
        <p:origin x="102" y="828"/>
      </p:cViewPr>
      <p:guideLst/>
    </p:cSldViewPr>
  </p:slideViewPr>
  <p:outlineViewPr>
    <p:cViewPr>
      <p:scale>
        <a:sx n="33" d="100"/>
        <a:sy n="33" d="100"/>
      </p:scale>
      <p:origin x="0" y="-18835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32917-0331-B241-A66F-1861405478E0}" type="datetimeFigureOut">
              <a:rPr lang="en-US" smtClean="0"/>
              <a:t>3/11/2017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E4004-C070-8949-AC89-032DE09CE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42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E4004-C070-8949-AC89-032DE09CE29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92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E4004-C070-8949-AC89-032DE09CE29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29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E4004-C070-8949-AC89-032DE09CE29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44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E4004-C070-8949-AC89-032DE09CE29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8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E4004-C070-8949-AC89-032DE09CE29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79F7-2EFC-9743-A28E-EB14E9FFE70A}" type="datetime1">
              <a:rPr lang="en-US" smtClean="0"/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http://www.onebraveidea.com/submissions/ucm_470704.pdf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CAD3-12DB-A443-8F40-D44F869D03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24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37A9-DC3C-D54A-AC57-269C6620855D}" type="datetime1">
              <a:rPr lang="en-US" smtClean="0"/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http://www.onebraveidea.com/submissions/ucm_470704.pdf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CAD3-12DB-A443-8F40-D44F869D03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76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8F429-4D39-F645-A45A-CD154C794D14}" type="datetime1">
              <a:rPr lang="en-US" smtClean="0"/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http://www.onebraveidea.com/submissions/ucm_470704.pdf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CAD3-12DB-A443-8F40-D44F869D03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6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D339E-AEAA-BA4B-BEC4-17828D5209FD}" type="datetime1">
              <a:rPr lang="en-US" smtClean="0"/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http://www.onebraveidea.com/submissions/ucm_470704.pdf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CAD3-12DB-A443-8F40-D44F869D03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7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5BDA3-7C4D-1547-91C3-F656F4A0751B}" type="datetime1">
              <a:rPr lang="en-US" smtClean="0"/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http://www.onebraveidea.com/submissions/ucm_470704.pdf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CAD3-12DB-A443-8F40-D44F869D03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282F1-6200-1744-8F5E-717CA0758DC8}" type="datetime1">
              <a:rPr lang="en-US" smtClean="0"/>
              <a:t>3/11/2017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http://www.onebraveidea.com/submissions/ucm_470704.pdf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CAD3-12DB-A443-8F40-D44F869D03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8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2BDF-46DF-964F-9F29-DA84D56452E3}" type="datetime1">
              <a:rPr lang="en-US" smtClean="0"/>
              <a:t>3/11/2017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http://www.onebraveidea.com/submissions/ucm_470704.pdf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CAD3-12DB-A443-8F40-D44F869D03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760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71846-4FFA-804E-8BE4-A824BFCED2A8}" type="datetime1">
              <a:rPr lang="en-US" smtClean="0"/>
              <a:t>3/11/2017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http://www.onebraveidea.com/submissions/ucm_470704.pdf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CAD3-12DB-A443-8F40-D44F869D03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1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15D54-B20E-A54A-A2B2-AE35C4A575EB}" type="datetime1">
              <a:rPr lang="en-US" smtClean="0"/>
              <a:t>3/11/2017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http://www.onebraveidea.com/submissions/ucm_470704.pdf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CAD3-12DB-A443-8F40-D44F869D03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47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CEF9-3134-714A-8EC2-CCB6AE4A9430}" type="datetime1">
              <a:rPr lang="en-US" smtClean="0"/>
              <a:t>3/11/2017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http://www.onebraveidea.com/submissions/ucm_470704.pdf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CAD3-12DB-A443-8F40-D44F869D03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358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8C29-9F7F-BE43-B065-CEAF0687F146}" type="datetime1">
              <a:rPr lang="en-US" smtClean="0"/>
              <a:t>3/11/2017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http://www.onebraveidea.com/submissions/ucm_470704.pdf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FCAD3-12DB-A443-8F40-D44F869D03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8D10D-A6D1-D14C-A971-9E6AA1ABAAC5}" type="datetime1">
              <a:rPr lang="en-US" smtClean="0"/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http://www.onebraveidea.com/submissions/ucm_470704.pdf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FCAD3-12DB-A443-8F40-D44F869D03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ebraveidea.com/submissions/ucm_470704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://www.heart.org/idc/groups/heart-public/@wcm/@sop/@smd/documents/downloadable/ucm_449846.pd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2857522/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5202610" TargetMode="External"/><Relationship Id="rId2" Type="http://schemas.openxmlformats.org/officeDocument/2006/relationships/hyperlink" Target="https://www.ncbi.nlm.nih.gov/pubmed/21271541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abetes.org/diabetes-basics/statistics/?referrer=https://www.google.com/" TargetMode="External"/><Relationship Id="rId2" Type="http://schemas.openxmlformats.org/officeDocument/2006/relationships/hyperlink" Target="https://www.niddk.nih.gov/health-information/diabetes/overview/preventing-problems/heart-disease-stroke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389420699005624761/" TargetMode="External"/><Relationship Id="rId2" Type="http://schemas.openxmlformats.org/officeDocument/2006/relationships/hyperlink" Target="http://www.puppiesandflowers.com/?p=116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mLrVUXBViw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ppiesandflowers.com/?p=1164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s://www.goredforwomen.org/about-heart-disease/heart-disease-news/the-lego-movie-raises-heart-disease-awarenes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https://www.heart.org/HEARTORG/Conditions/HeartFailure/Rise-Above-HF-Get-Social_UCM_477522_SubHomePage.jsp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7wmPWTnDb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yoclinic.org/diseases-conditions/heart-disease/basics/definition/con-20034056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ebraveidea.com/submissions/ucm_470704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087" y="0"/>
            <a:ext cx="12662011" cy="7122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35178" y="4470400"/>
            <a:ext cx="9144000" cy="2387600"/>
          </a:xfrm>
        </p:spPr>
        <p:txBody>
          <a:bodyPr/>
          <a:lstStyle/>
          <a:p>
            <a:r>
              <a:rPr lang="en-US" dirty="0"/>
              <a:t>Cardiovascular Disease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http://www.onebraveidea.com/submissions/ucm_470704.pdf</a:t>
            </a:r>
          </a:p>
        </p:txBody>
      </p:sp>
    </p:spTree>
    <p:extLst>
      <p:ext uri="{BB962C8B-B14F-4D97-AF65-F5344CB8AC3E}">
        <p14:creationId xmlns:p14="http://schemas.microsoft.com/office/powerpoint/2010/main" val="304628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Attributes: Age and Sex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891" y="1825624"/>
            <a:ext cx="5424054" cy="4530726"/>
          </a:xfrm>
        </p:spPr>
        <p:txBody>
          <a:bodyPr/>
          <a:lstStyle/>
          <a:p>
            <a:r>
              <a:rPr lang="en-US" dirty="0"/>
              <a:t>Cardiovascular disease is much more prevalent in men than women</a:t>
            </a:r>
            <a:r>
              <a:rPr lang="en-US" baseline="30000" dirty="0"/>
              <a:t>1</a:t>
            </a:r>
            <a:endParaRPr lang="en-US" sz="1200" dirty="0"/>
          </a:p>
          <a:p>
            <a:r>
              <a:rPr lang="en-US" dirty="0"/>
              <a:t>Prevalence/Incidence of Cardiovascular Diseases increases with age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173787"/>
            <a:ext cx="4114800" cy="365125"/>
          </a:xfrm>
        </p:spPr>
        <p:txBody>
          <a:bodyPr/>
          <a:lstStyle/>
          <a:p>
            <a:pPr algn="l"/>
            <a:r>
              <a:rPr lang="en-US" dirty="0">
                <a:hlinkClick r:id="rId3"/>
              </a:rPr>
              <a:t>1.</a:t>
            </a:r>
            <a:r>
              <a:rPr lang="en-US" dirty="0">
                <a:hlinkClick r:id="rId4"/>
              </a:rPr>
              <a:t> http://www.heart.org/idc/groups/heart-public/@wcm/@sop/@smd/documents/downloadable/ucm_449846.pdf</a:t>
            </a:r>
            <a:endParaRPr lang="en-US" dirty="0"/>
          </a:p>
          <a:p>
            <a:pPr algn="l"/>
            <a:r>
              <a:rPr lang="en-US" dirty="0"/>
              <a:t>2.. Jousilahti,P. 1999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62" y="1825624"/>
            <a:ext cx="5384462" cy="377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28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491" y="375517"/>
            <a:ext cx="10515600" cy="1325563"/>
          </a:xfrm>
        </p:spPr>
        <p:txBody>
          <a:bodyPr/>
          <a:lstStyle/>
          <a:p>
            <a:r>
              <a:rPr lang="en-US" dirty="0"/>
              <a:t>Attributes: Race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33109" cy="4351338"/>
          </a:xfrm>
        </p:spPr>
        <p:txBody>
          <a:bodyPr/>
          <a:lstStyle/>
          <a:p>
            <a:r>
              <a:rPr lang="en-US" dirty="0"/>
              <a:t>More prevalent in African Americans</a:t>
            </a:r>
            <a:r>
              <a:rPr lang="en-US" baseline="30000" dirty="0"/>
              <a:t>1</a:t>
            </a:r>
          </a:p>
          <a:p>
            <a:r>
              <a:rPr lang="en-US" dirty="0"/>
              <a:t>"Racism and cardiovascular disease in African Americans</a:t>
            </a:r>
            <a:r>
              <a:rPr lang="en-US" baseline="30000" dirty="0"/>
              <a:t>2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Interesting article that describes how racism in America has shaped the increased prevalence of cardiovascular disease given the health disparity that exists between races.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Thomas, Avis J 2005</a:t>
            </a:r>
          </a:p>
          <a:p>
            <a:pPr marL="228600" indent="-228600">
              <a:buAutoNum type="arabicPeriod"/>
            </a:pPr>
            <a:r>
              <a:rPr lang="en-US" dirty="0"/>
              <a:t>Calvin, Rosie 2003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96" y="1825625"/>
            <a:ext cx="5361853" cy="398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4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Attributes: Culture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7168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Smoking </a:t>
            </a:r>
          </a:p>
          <a:p>
            <a:pPr lvl="1"/>
            <a:r>
              <a:rPr lang="en-US" dirty="0"/>
              <a:t>Popularized by celebrities, movies</a:t>
            </a:r>
          </a:p>
          <a:p>
            <a:pPr lvl="1"/>
            <a:r>
              <a:rPr lang="en-US" dirty="0"/>
              <a:t>Thought of as cool</a:t>
            </a:r>
          </a:p>
          <a:p>
            <a:pPr lvl="1"/>
            <a:r>
              <a:rPr lang="en-US" dirty="0"/>
              <a:t>Perpetuated by health disparities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dirty="0"/>
              <a:t>Mediterranean Diet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High mean lifespan</a:t>
            </a:r>
          </a:p>
          <a:p>
            <a:pPr lvl="1"/>
            <a:r>
              <a:rPr lang="en-US" dirty="0"/>
              <a:t>Low rates of prevalence for cardiovascular disease</a:t>
            </a:r>
          </a:p>
          <a:p>
            <a:r>
              <a:rPr lang="en-US" dirty="0"/>
              <a:t>Southern Culture</a:t>
            </a:r>
            <a:r>
              <a:rPr lang="en-US" baseline="30000" dirty="0"/>
              <a:t>3</a:t>
            </a:r>
          </a:p>
          <a:p>
            <a:pPr lvl="1"/>
            <a:r>
              <a:rPr lang="en-US" dirty="0"/>
              <a:t>Historically economically disadvantaged</a:t>
            </a:r>
          </a:p>
          <a:p>
            <a:pPr lvl="1"/>
            <a:r>
              <a:rPr lang="en-US" dirty="0"/>
              <a:t>Typically fried foods that contribute to heart disease risk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tr-TR" dirty="0" err="1"/>
              <a:t>Kaplan,G.A</a:t>
            </a:r>
            <a:r>
              <a:rPr lang="tr-TR" dirty="0"/>
              <a:t>. 1993</a:t>
            </a:r>
          </a:p>
          <a:p>
            <a:pPr marL="228600" indent="-228600">
              <a:buAutoNum type="arabicPeriod"/>
            </a:pPr>
            <a:r>
              <a:rPr lang="tr-TR" dirty="0" err="1"/>
              <a:t>Willett,W.C</a:t>
            </a:r>
            <a:r>
              <a:rPr lang="tr-TR" dirty="0"/>
              <a:t>. 1995</a:t>
            </a:r>
          </a:p>
          <a:p>
            <a:pPr marL="228600" indent="-228600">
              <a:buAutoNum type="arabicPeriod"/>
            </a:pPr>
            <a:r>
              <a:rPr lang="tr-TR" dirty="0" err="1"/>
              <a:t>Yusuf,S</a:t>
            </a:r>
            <a:r>
              <a:rPr lang="tr-TR" dirty="0"/>
              <a:t>. 2001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538" y="1136071"/>
            <a:ext cx="3613643" cy="464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1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Attributes: Geography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34" y="1520825"/>
            <a:ext cx="6589866" cy="419567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https://www.cdc.gov/obesity/data/prevalence-maps.html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3054" y="1967345"/>
            <a:ext cx="425334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600" dirty="0"/>
              <a:t>More Prevalent in the Southern States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600" dirty="0"/>
              <a:t>Concentrated Prevalence in Louisiana, Alabama and Mississippi</a:t>
            </a:r>
            <a:r>
              <a:rPr lang="en-US" dirty="0"/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742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Attributes: Genetics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Known Genetic Loci</a:t>
            </a:r>
          </a:p>
          <a:p>
            <a:pPr lvl="1"/>
            <a:r>
              <a:rPr lang="en-US" dirty="0"/>
              <a:t>The </a:t>
            </a:r>
            <a:r>
              <a:rPr lang="en-US" i="1" dirty="0"/>
              <a:t>APOE</a:t>
            </a:r>
            <a:r>
              <a:rPr lang="en-US" dirty="0"/>
              <a:t> Gene</a:t>
            </a:r>
          </a:p>
          <a:p>
            <a:pPr lvl="2"/>
            <a:r>
              <a:rPr lang="en-US" dirty="0"/>
              <a:t>Heritability greater than 50%</a:t>
            </a:r>
          </a:p>
          <a:p>
            <a:pPr lvl="2"/>
            <a:r>
              <a:rPr lang="en-US" dirty="0"/>
              <a:t>Controls LDL cholesterol </a:t>
            </a:r>
          </a:p>
          <a:p>
            <a:pPr lvl="2"/>
            <a:r>
              <a:rPr lang="en-US" dirty="0"/>
              <a:t>Contributes to the build-up of plaque</a:t>
            </a:r>
          </a:p>
          <a:p>
            <a:pPr lvl="1"/>
            <a:r>
              <a:rPr lang="en-US" dirty="0"/>
              <a:t>LDL Receptor Gene</a:t>
            </a:r>
          </a:p>
          <a:p>
            <a:pPr lvl="2"/>
            <a:r>
              <a:rPr lang="en-US" dirty="0"/>
              <a:t>Can lead to a build-up of cholesterol</a:t>
            </a:r>
          </a:p>
          <a:p>
            <a:pPr lvl="1"/>
            <a:r>
              <a:rPr lang="en-US" dirty="0"/>
              <a:t>ApoB100</a:t>
            </a:r>
          </a:p>
          <a:p>
            <a:pPr lvl="2"/>
            <a:r>
              <a:rPr lang="en-US" dirty="0"/>
              <a:t>Contributes to LDL binding</a:t>
            </a:r>
          </a:p>
          <a:p>
            <a:pPr lvl="1"/>
            <a:r>
              <a:rPr lang="en-US" dirty="0"/>
              <a:t>Proprotein Convertase Subtilisin/Kexin 9</a:t>
            </a:r>
          </a:p>
          <a:p>
            <a:pPr lvl="2"/>
            <a:r>
              <a:rPr lang="en-US" dirty="0"/>
              <a:t>Mechanism Unknown</a:t>
            </a:r>
          </a:p>
          <a:p>
            <a:pPr lvl="2"/>
            <a:r>
              <a:rPr lang="en-US" dirty="0"/>
              <a:t>Known to contribute to cholesterol build-up</a:t>
            </a:r>
          </a:p>
          <a:p>
            <a:pPr lvl="1"/>
            <a:r>
              <a:rPr lang="en-US" dirty="0"/>
              <a:t>ATP-Binding Cassette Transporter 1</a:t>
            </a:r>
          </a:p>
          <a:p>
            <a:pPr lvl="2"/>
            <a:r>
              <a:rPr lang="en-US" dirty="0"/>
              <a:t>Protein that regulates cellular transport of cholesterol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http://circ.ahajournals.org/content/116/15/1714</a:t>
            </a:r>
          </a:p>
        </p:txBody>
      </p:sp>
    </p:spTree>
    <p:extLst>
      <p:ext uri="{BB962C8B-B14F-4D97-AF65-F5344CB8AC3E}">
        <p14:creationId xmlns:p14="http://schemas.microsoft.com/office/powerpoint/2010/main" val="3660437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Attributes/Risk Factors: Adverse Behaviors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3334"/>
            <a:ext cx="10515600" cy="4351338"/>
          </a:xfrm>
        </p:spPr>
        <p:txBody>
          <a:bodyPr/>
          <a:lstStyle/>
          <a:p>
            <a:r>
              <a:rPr lang="en-US" dirty="0"/>
              <a:t>Sedentary Lifestyle</a:t>
            </a:r>
            <a:r>
              <a:rPr lang="en-US" baseline="30000" dirty="0"/>
              <a:t>1</a:t>
            </a:r>
          </a:p>
          <a:p>
            <a:r>
              <a:rPr lang="en-US" dirty="0"/>
              <a:t>Unhealthy Diet</a:t>
            </a:r>
          </a:p>
          <a:p>
            <a:r>
              <a:rPr lang="en-US" dirty="0"/>
              <a:t>Obesity </a:t>
            </a:r>
          </a:p>
          <a:p>
            <a:r>
              <a:rPr lang="en-US" dirty="0"/>
              <a:t>Alcohol</a:t>
            </a:r>
          </a:p>
          <a:p>
            <a:r>
              <a:rPr lang="en-US" dirty="0"/>
              <a:t>Tobacco Use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>
                <a:hlinkClick r:id="rId3"/>
              </a:rPr>
              <a:t>https://www.ncbi.nlm.nih.gov/pmc/articles/PMC2857522/\2</a:t>
            </a:r>
            <a:r>
              <a:rPr lang="en-US" dirty="0"/>
              <a:t>.  https://www.cdc.gov/heartdisease/behavior.htm</a:t>
            </a:r>
          </a:p>
        </p:txBody>
      </p:sp>
    </p:spTree>
    <p:extLst>
      <p:ext uri="{BB962C8B-B14F-4D97-AF65-F5344CB8AC3E}">
        <p14:creationId xmlns:p14="http://schemas.microsoft.com/office/powerpoint/2010/main" val="3517495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19" y="374786"/>
            <a:ext cx="10515600" cy="1325563"/>
          </a:xfrm>
        </p:spPr>
        <p:txBody>
          <a:bodyPr/>
          <a:lstStyle/>
          <a:p>
            <a:r>
              <a:rPr lang="en-US" dirty="0"/>
              <a:t>Risk Factor: Smoking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4582" y="656071"/>
            <a:ext cx="4173842" cy="539128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1. Ambrose,John A. 2004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758" y="1522154"/>
            <a:ext cx="615141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Why is smoking bad?</a:t>
            </a:r>
            <a:r>
              <a:rPr lang="en-US" baseline="30000" dirty="0"/>
              <a:t>1</a:t>
            </a: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Every puff has 10</a:t>
            </a:r>
            <a:r>
              <a:rPr lang="en-US" baseline="30000" dirty="0"/>
              <a:t>15</a:t>
            </a:r>
            <a:r>
              <a:rPr lang="en-US" dirty="0"/>
              <a:t> free radicals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Been observed to cause intimal-medial thickness of the carotid artery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Vascular dysfunction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A result of EDV or endothelium-dependent vasodilation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 endothelial inflammation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increased levels of multiple inflammatory markers including C-reactive protein, interleukin-6, and tumor necrosis factor alpha that recruit leukocytes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lipid modification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Not well understood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Thought to be a caused by insulin resistance in smokers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Cigarette smoke causes oxidative modification in LDL</a:t>
            </a:r>
          </a:p>
        </p:txBody>
      </p:sp>
    </p:spTree>
    <p:extLst>
      <p:ext uri="{BB962C8B-B14F-4D97-AF65-F5344CB8AC3E}">
        <p14:creationId xmlns:p14="http://schemas.microsoft.com/office/powerpoint/2010/main" val="3233271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Factor: Sedentary Lifestyle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Exemplified by study with metabolic syndrome</a:t>
            </a:r>
          </a:p>
          <a:p>
            <a:pPr lvl="1"/>
            <a:r>
              <a:rPr lang="en-US" dirty="0"/>
              <a:t>Metabolic syndrome defined by abnormal glucose metabolism, being overweight and having abdominal fat, mild dyslipidemia and hypertension.</a:t>
            </a:r>
          </a:p>
          <a:p>
            <a:pPr lvl="1"/>
            <a:r>
              <a:rPr lang="en-US" dirty="0"/>
              <a:t>Study found that those with metabolic syndrome were 2.6 times more likely to die of CHD after adjusting for other conventional cardiovascular risk factors</a:t>
            </a:r>
            <a:r>
              <a:rPr lang="en-US" baseline="30000" dirty="0"/>
              <a:t>1</a:t>
            </a:r>
            <a:r>
              <a:rPr lang="en-US" dirty="0"/>
              <a:t>. </a:t>
            </a:r>
          </a:p>
          <a:p>
            <a:r>
              <a:rPr lang="en-US" dirty="0"/>
              <a:t>Evidenced further by an study done on increased physical activity </a:t>
            </a:r>
          </a:p>
          <a:p>
            <a:pPr lvl="1"/>
            <a:r>
              <a:rPr lang="en-US" dirty="0"/>
              <a:t>Done on 337 patients with type II diabetes</a:t>
            </a:r>
          </a:p>
          <a:p>
            <a:pPr lvl="1"/>
            <a:r>
              <a:rPr lang="en-US" dirty="0"/>
              <a:t>58% reduction of type II diabetes for 2.8 years, for patients who lost 4 kgs of body weight and an increase of 8 MET-h/wk in physical activity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Lakka, Hanna-Maaria 2002</a:t>
            </a:r>
          </a:p>
          <a:p>
            <a:pPr marL="228600" indent="-228600">
              <a:buAutoNum type="arabicPeriod"/>
            </a:pPr>
            <a:r>
              <a:rPr lang="en-US" dirty="0"/>
              <a:t>Thompson, Paul D 2003</a:t>
            </a:r>
          </a:p>
        </p:txBody>
      </p:sp>
    </p:spTree>
    <p:extLst>
      <p:ext uri="{BB962C8B-B14F-4D97-AF65-F5344CB8AC3E}">
        <p14:creationId xmlns:p14="http://schemas.microsoft.com/office/powerpoint/2010/main" val="541306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Factor: Unhealthy Diet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Increase in Unhealthy Diets as the World becomes more Globalized</a:t>
            </a:r>
            <a:r>
              <a:rPr lang="en-US" baseline="30000" dirty="0"/>
              <a:t>1</a:t>
            </a:r>
            <a:endParaRPr lang="en-US" dirty="0"/>
          </a:p>
          <a:p>
            <a:pPr lvl="1"/>
            <a:r>
              <a:rPr lang="en-US" dirty="0"/>
              <a:t>Thanks to Coca-Cola, McDonalds, Pepsi</a:t>
            </a:r>
          </a:p>
          <a:p>
            <a:pPr lvl="1"/>
            <a:r>
              <a:rPr lang="en-US" dirty="0"/>
              <a:t>Paper traced three different cultural movements</a:t>
            </a:r>
          </a:p>
          <a:p>
            <a:pPr lvl="2"/>
            <a:r>
              <a:rPr lang="en-US" dirty="0"/>
              <a:t>Oriental- high intake of tofu and soy and other sauces</a:t>
            </a:r>
          </a:p>
          <a:p>
            <a:pPr lvl="2"/>
            <a:r>
              <a:rPr lang="en-US" dirty="0"/>
              <a:t>Western- high in fried foods, salty snacks, eggs, and meat</a:t>
            </a:r>
          </a:p>
          <a:p>
            <a:pPr lvl="2"/>
            <a:r>
              <a:rPr lang="en-US" dirty="0"/>
              <a:t>Prudent- high in fruit and vegetables</a:t>
            </a:r>
          </a:p>
          <a:p>
            <a:pPr lvl="1"/>
            <a:r>
              <a:rPr lang="en-US" dirty="0"/>
              <a:t>Inverse relationship/risk between prudent lifestyle and MI</a:t>
            </a:r>
          </a:p>
          <a:p>
            <a:r>
              <a:rPr lang="en-US" dirty="0"/>
              <a:t>Fats and Processed Meats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Used a cohort diverse in ethnicity </a:t>
            </a:r>
          </a:p>
          <a:p>
            <a:pPr lvl="1"/>
            <a:r>
              <a:rPr lang="en-US" dirty="0"/>
              <a:t>Found that increased intake of the above mentioned foods caused there to be a greater risk of cardiovascular disease</a:t>
            </a:r>
          </a:p>
          <a:p>
            <a:pPr lvl="1"/>
            <a:r>
              <a:rPr lang="en-US" dirty="0"/>
              <a:t>Again found a whole grain and fruit diet to be at lower risk for CVD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is-IS" dirty="0"/>
              <a:t>Hu,F.B. 2008</a:t>
            </a:r>
          </a:p>
          <a:p>
            <a:pPr marL="228600" indent="-228600">
              <a:buAutoNum type="arabicPeriod"/>
            </a:pPr>
            <a:r>
              <a:rPr lang="en-US" dirty="0"/>
              <a:t>Nettleton,J.A. 2009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436" y="2368550"/>
            <a:ext cx="24384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47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Factor: Alcohol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tr-TR" dirty="0" err="1"/>
              <a:t>Marmot,M</a:t>
            </a:r>
            <a:r>
              <a:rPr lang="tr-TR" dirty="0"/>
              <a:t>. 1991</a:t>
            </a:r>
          </a:p>
          <a:p>
            <a:pPr marL="228600" indent="-228600">
              <a:buAutoNum type="arabicPeriod"/>
            </a:pPr>
            <a:r>
              <a:rPr lang="tr-TR" dirty="0" err="1"/>
              <a:t>Britton,A</a:t>
            </a:r>
            <a:r>
              <a:rPr lang="tr-TR" dirty="0"/>
              <a:t>. 2000</a:t>
            </a:r>
          </a:p>
          <a:p>
            <a:pPr marL="228600" indent="-228600">
              <a:buAutoNum type="arabicPeriod"/>
            </a:pPr>
            <a:r>
              <a:rPr lang="tr-TR" dirty="0" err="1"/>
              <a:t>Renaud</a:t>
            </a:r>
            <a:r>
              <a:rPr lang="tr-TR" dirty="0"/>
              <a:t>, S de 1992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14945"/>
            <a:ext cx="5631873" cy="4362018"/>
          </a:xfrm>
        </p:spPr>
        <p:txBody>
          <a:bodyPr>
            <a:normAutofit fontScale="92500"/>
          </a:bodyPr>
          <a:lstStyle/>
          <a:p>
            <a:r>
              <a:rPr lang="en-US" dirty="0"/>
              <a:t>Studies find a U-shaped curve</a:t>
            </a:r>
            <a:r>
              <a:rPr lang="en-US" baseline="30000" dirty="0"/>
              <a:t>12</a:t>
            </a:r>
            <a:endParaRPr lang="en-US" dirty="0"/>
          </a:p>
          <a:p>
            <a:pPr lvl="1"/>
            <a:r>
              <a:rPr lang="en-US" dirty="0"/>
              <a:t>Moderate amounts of alcohol are actually a protective factor against CVD</a:t>
            </a:r>
          </a:p>
          <a:p>
            <a:pPr lvl="2"/>
            <a:r>
              <a:rPr lang="en-US" dirty="0"/>
              <a:t>Based on observational study</a:t>
            </a:r>
          </a:p>
          <a:p>
            <a:pPr lvl="2"/>
            <a:r>
              <a:rPr lang="en-US" dirty="0"/>
              <a:t>No ”scientific” or biological proof</a:t>
            </a:r>
          </a:p>
          <a:p>
            <a:r>
              <a:rPr lang="en-US" dirty="0"/>
              <a:t>Wine Paradox</a:t>
            </a:r>
            <a:r>
              <a:rPr lang="en-US" baseline="30000" dirty="0"/>
              <a:t>3</a:t>
            </a:r>
            <a:endParaRPr lang="en-US" dirty="0"/>
          </a:p>
          <a:p>
            <a:pPr lvl="1"/>
            <a:r>
              <a:rPr lang="en-US" dirty="0"/>
              <a:t>Paradoxical relationship in France with high intake of fats with low CVD mortality </a:t>
            </a:r>
          </a:p>
          <a:p>
            <a:pPr lvl="1"/>
            <a:r>
              <a:rPr lang="en-US" dirty="0"/>
              <a:t> Found that 20-30 grams of red wine per day can reduce CVD by 40%</a:t>
            </a:r>
          </a:p>
          <a:p>
            <a:pPr lvl="1"/>
            <a:r>
              <a:rPr lang="en-US" dirty="0"/>
              <a:t>Attribute to reduction in platelet aggregation when drinking alcohol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73" y="1635558"/>
            <a:ext cx="5080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44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>
            <a:normAutofit fontScale="32500" lnSpcReduction="20000"/>
          </a:bodyPr>
          <a:lstStyle/>
          <a:p>
            <a:r>
              <a:rPr lang="en-US" dirty="0"/>
              <a:t>Anatomy of the Heart</a:t>
            </a:r>
          </a:p>
          <a:p>
            <a:r>
              <a:rPr lang="en-US" dirty="0"/>
              <a:t>Defining Cardiovascular Disease</a:t>
            </a:r>
          </a:p>
          <a:p>
            <a:pPr lvl="1"/>
            <a:r>
              <a:rPr lang="en-US" dirty="0"/>
              <a:t>Specific Types of Cardiovascular Disease</a:t>
            </a:r>
          </a:p>
          <a:p>
            <a:r>
              <a:rPr lang="en-US" dirty="0"/>
              <a:t>Incidence</a:t>
            </a:r>
          </a:p>
          <a:p>
            <a:r>
              <a:rPr lang="en-US" dirty="0"/>
              <a:t>Prevalence </a:t>
            </a:r>
          </a:p>
          <a:p>
            <a:r>
              <a:rPr lang="en-US" dirty="0"/>
              <a:t>Economic Burden </a:t>
            </a:r>
          </a:p>
          <a:p>
            <a:r>
              <a:rPr lang="en-US" dirty="0"/>
              <a:t>Attributes </a:t>
            </a:r>
          </a:p>
          <a:p>
            <a:pPr lvl="1"/>
            <a:r>
              <a:rPr lang="en-US" dirty="0"/>
              <a:t>Age and Sex</a:t>
            </a:r>
          </a:p>
          <a:p>
            <a:pPr lvl="1"/>
            <a:r>
              <a:rPr lang="en-US" dirty="0"/>
              <a:t>Race</a:t>
            </a:r>
          </a:p>
          <a:p>
            <a:pPr lvl="1"/>
            <a:r>
              <a:rPr lang="en-US" dirty="0"/>
              <a:t>Culture</a:t>
            </a:r>
          </a:p>
          <a:p>
            <a:pPr lvl="1"/>
            <a:r>
              <a:rPr lang="en-US" dirty="0"/>
              <a:t>Geography </a:t>
            </a:r>
          </a:p>
          <a:p>
            <a:pPr lvl="1"/>
            <a:r>
              <a:rPr lang="en-US" dirty="0"/>
              <a:t>Genetics </a:t>
            </a:r>
          </a:p>
          <a:p>
            <a:r>
              <a:rPr lang="en-US" dirty="0"/>
              <a:t>Risk Factors</a:t>
            </a:r>
          </a:p>
          <a:p>
            <a:pPr lvl="1"/>
            <a:r>
              <a:rPr lang="en-US" dirty="0"/>
              <a:t>Smoking </a:t>
            </a:r>
          </a:p>
          <a:p>
            <a:pPr lvl="1"/>
            <a:r>
              <a:rPr lang="en-US" dirty="0"/>
              <a:t>Sedentary Lifestyle </a:t>
            </a:r>
          </a:p>
          <a:p>
            <a:pPr lvl="1"/>
            <a:r>
              <a:rPr lang="en-US" dirty="0"/>
              <a:t>Unhealthy Diet</a:t>
            </a:r>
          </a:p>
          <a:p>
            <a:pPr lvl="1"/>
            <a:r>
              <a:rPr lang="en-US" dirty="0"/>
              <a:t>Alcohol</a:t>
            </a:r>
          </a:p>
          <a:p>
            <a:pPr lvl="1"/>
            <a:r>
              <a:rPr lang="en-US" dirty="0"/>
              <a:t>Obesity </a:t>
            </a:r>
          </a:p>
          <a:p>
            <a:r>
              <a:rPr lang="en-US" dirty="0"/>
              <a:t>Comorbidities </a:t>
            </a:r>
          </a:p>
          <a:p>
            <a:r>
              <a:rPr lang="en-US" dirty="0"/>
              <a:t>Intervention </a:t>
            </a:r>
          </a:p>
          <a:p>
            <a:pPr lvl="1"/>
            <a:r>
              <a:rPr lang="en-US" dirty="0"/>
              <a:t>Primary</a:t>
            </a:r>
          </a:p>
          <a:p>
            <a:pPr lvl="1"/>
            <a:r>
              <a:rPr lang="en-US" dirty="0"/>
              <a:t>Secondary </a:t>
            </a:r>
          </a:p>
          <a:p>
            <a:pPr lvl="1"/>
            <a:r>
              <a:rPr lang="en-US" dirty="0"/>
              <a:t>Tertiary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32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Factor: Obesity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1142" y="1690688"/>
            <a:ext cx="4044766" cy="43513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1. Lavie, Carl J 2009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2938" y="1690688"/>
            <a:ext cx="64882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Obesity</a:t>
            </a:r>
            <a:r>
              <a:rPr lang="en-US" baseline="30000" dirty="0"/>
              <a:t>1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Has several comorbidities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Hypertension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Type II Diabetes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Dyslipidemia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Obstructive sleep apnea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Several Other Cardiovascular Disorders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One Mechanism Starling’s Law being shifted left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Obesity causes an increased stroke volume for the heart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With an increased stroke volume, the heart rate is increased slightly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Increased work load on the heart then leads to left ventricle dilation and then left atrial dilation</a:t>
            </a:r>
          </a:p>
        </p:txBody>
      </p:sp>
    </p:spTree>
    <p:extLst>
      <p:ext uri="{BB962C8B-B14F-4D97-AF65-F5344CB8AC3E}">
        <p14:creationId xmlns:p14="http://schemas.microsoft.com/office/powerpoint/2010/main" val="928236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Comorbidities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378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Comorbidities: Renal Insufficiency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About a quarter of chronic kidney disease patients also have congestive heart failure</a:t>
            </a:r>
          </a:p>
          <a:p>
            <a:pPr lvl="1"/>
            <a:r>
              <a:rPr lang="en-US" dirty="0"/>
              <a:t>Increases as kidney function deteriorates</a:t>
            </a:r>
          </a:p>
          <a:p>
            <a:r>
              <a:rPr lang="en-US" dirty="0"/>
              <a:t> Renal insufficiency is the best indicator for CVD-related mortality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https://www.ncbi.nlm.nih.gov/pubmed/21271541</a:t>
            </a:r>
            <a:endParaRPr lang="en-US" dirty="0"/>
          </a:p>
          <a:p>
            <a:r>
              <a:rPr lang="en-US" dirty="0">
                <a:hlinkClick r:id="rId3"/>
              </a:rPr>
              <a:t>https://www.ncbi.nlm.nih.gov/pubmed/15202610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981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Comorbidities: Diabetes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blood sugar damages blood vessels and nerves in the circulatory system</a:t>
            </a:r>
          </a:p>
          <a:p>
            <a:pPr lvl="1"/>
            <a:r>
              <a:rPr lang="en-US" dirty="0"/>
              <a:t>Extended exposure to diabetes and poorly controlled disease increase risk of developing heart disease</a:t>
            </a:r>
          </a:p>
          <a:p>
            <a:r>
              <a:rPr lang="en-US" dirty="0"/>
              <a:t>Leading cause of death in adults with diabetes is heart attack or stroke</a:t>
            </a:r>
          </a:p>
          <a:p>
            <a:r>
              <a:rPr lang="en-US" dirty="0"/>
              <a:t>Adults with diabetes also more likely to have high blood pressure and blood cholesterol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81912" y="6356350"/>
            <a:ext cx="9015984" cy="365125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https://www.niddk.nih.gov/health-information/diabetes/overview/preventing-problems/heart-disease-stroke</a:t>
            </a:r>
            <a:endParaRPr lang="en-US" dirty="0"/>
          </a:p>
          <a:p>
            <a:r>
              <a:rPr lang="en-US" dirty="0">
                <a:hlinkClick r:id="rId3"/>
              </a:rPr>
              <a:t>http://www.diabetes.org/diabetes-basics/statistics/?referrer=https://www.google.com/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438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Comorbidities: COPD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Chronic Obstructive Pulmonary Disease (COPD) and heart attacks share some symptomology, specifically shortness of breath</a:t>
            </a:r>
          </a:p>
          <a:p>
            <a:r>
              <a:rPr lang="en-US" dirty="0"/>
              <a:t>COPD patients significantly more likely to suffer sudden cardiac death (SDC) with or without presence of previous heart disease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99816" y="6356350"/>
            <a:ext cx="5943600" cy="365125"/>
          </a:xfrm>
        </p:spPr>
        <p:txBody>
          <a:bodyPr/>
          <a:lstStyle/>
          <a:p>
            <a:r>
              <a:rPr lang="en-US" dirty="0"/>
              <a:t>http://www.healthline.com/health-news/copd-doubles-risk-for-fatal-heart-attack-050315</a:t>
            </a:r>
          </a:p>
        </p:txBody>
      </p:sp>
    </p:spTree>
    <p:extLst>
      <p:ext uri="{BB962C8B-B14F-4D97-AF65-F5344CB8AC3E}">
        <p14:creationId xmlns:p14="http://schemas.microsoft.com/office/powerpoint/2010/main" val="510977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21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Intervention: Exercise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195293"/>
              </p:ext>
            </p:extLst>
          </p:nvPr>
        </p:nvGraphicFramePr>
        <p:xfrm>
          <a:off x="1912777" y="1825625"/>
          <a:ext cx="7702234" cy="3010535"/>
        </p:xfrm>
        <a:graphic>
          <a:graphicData uri="http://schemas.openxmlformats.org/drawingml/2006/table">
            <a:tbl>
              <a:tblPr/>
              <a:tblGrid>
                <a:gridCol w="7702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10535">
                <a:tc>
                  <a:txBody>
                    <a:bodyPr/>
                    <a:lstStyle/>
                    <a:p>
                      <a:pPr fontAlgn="t"/>
                      <a:r>
                        <a:rPr lang="en-US" sz="1300" b="1" dirty="0">
                          <a:effectLst/>
                        </a:rPr>
                        <a:t>AHA Recommendation</a:t>
                      </a:r>
                      <a:endParaRPr lang="en-US" sz="1300" dirty="0">
                        <a:effectLst/>
                      </a:endParaRPr>
                    </a:p>
                    <a:p>
                      <a:pPr fontAlgn="t"/>
                      <a:r>
                        <a:rPr lang="en-US" sz="1300" b="1" dirty="0">
                          <a:effectLst/>
                        </a:rPr>
                        <a:t>For Overall Cardiovascular Health:</a:t>
                      </a:r>
                      <a:endParaRPr lang="en-US" sz="13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effectLst/>
                        </a:rPr>
                        <a:t>At least </a:t>
                      </a:r>
                      <a:r>
                        <a:rPr lang="en-US" sz="1300" b="1" dirty="0">
                          <a:effectLst/>
                        </a:rPr>
                        <a:t>30 minutes of moderate-intensity</a:t>
                      </a:r>
                      <a:r>
                        <a:rPr lang="en-US" sz="1300" dirty="0">
                          <a:effectLst/>
                        </a:rPr>
                        <a:t> aerobic activity at least </a:t>
                      </a:r>
                      <a:r>
                        <a:rPr lang="en-US" sz="1300" b="1" dirty="0">
                          <a:effectLst/>
                        </a:rPr>
                        <a:t>5 days per week for a total of 150</a:t>
                      </a:r>
                      <a:br>
                        <a:rPr lang="en-US" sz="1300" dirty="0">
                          <a:effectLst/>
                        </a:rPr>
                      </a:br>
                      <a:br>
                        <a:rPr lang="en-US" sz="1300" dirty="0">
                          <a:effectLst/>
                        </a:rPr>
                      </a:br>
                      <a:r>
                        <a:rPr lang="en-US" sz="1300" b="1" dirty="0">
                          <a:effectLst/>
                        </a:rPr>
                        <a:t>OR</a:t>
                      </a:r>
                      <a:endParaRPr lang="en-US" sz="13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effectLst/>
                        </a:rPr>
                        <a:t>At least </a:t>
                      </a:r>
                      <a:r>
                        <a:rPr lang="en-US" sz="1300" b="1" dirty="0">
                          <a:effectLst/>
                        </a:rPr>
                        <a:t>25 minutes of vigorous</a:t>
                      </a:r>
                      <a:r>
                        <a:rPr lang="en-US" sz="1300" dirty="0">
                          <a:effectLst/>
                        </a:rPr>
                        <a:t> aerobic activity at least </a:t>
                      </a:r>
                      <a:r>
                        <a:rPr lang="en-US" sz="1300" b="1" dirty="0">
                          <a:effectLst/>
                        </a:rPr>
                        <a:t>3 days per week for a total of 75 minutes</a:t>
                      </a:r>
                      <a:r>
                        <a:rPr lang="en-US" sz="1300" dirty="0">
                          <a:effectLst/>
                        </a:rPr>
                        <a:t>; or a combination of moderate- and vigorous-intensity aerobic activity</a:t>
                      </a:r>
                      <a:br>
                        <a:rPr lang="en-US" sz="1300" dirty="0">
                          <a:effectLst/>
                        </a:rPr>
                      </a:br>
                      <a:br>
                        <a:rPr lang="en-US" sz="1300" dirty="0">
                          <a:effectLst/>
                        </a:rPr>
                      </a:br>
                      <a:r>
                        <a:rPr lang="en-US" sz="1300" b="1" dirty="0">
                          <a:effectLst/>
                        </a:rPr>
                        <a:t>AND</a:t>
                      </a:r>
                      <a:endParaRPr lang="en-US" sz="1300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300" b="1" dirty="0">
                          <a:effectLst/>
                        </a:rPr>
                        <a:t>Moderate- to high-intensity muscle-strengthening activity</a:t>
                      </a:r>
                      <a:r>
                        <a:rPr lang="en-US" sz="1300" dirty="0">
                          <a:effectLst/>
                        </a:rPr>
                        <a:t> at least </a:t>
                      </a:r>
                      <a:r>
                        <a:rPr lang="en-US" sz="1300" b="1" dirty="0">
                          <a:effectLst/>
                        </a:rPr>
                        <a:t>2 days per week</a:t>
                      </a:r>
                      <a:r>
                        <a:rPr lang="en-US" sz="1300" dirty="0">
                          <a:effectLst/>
                        </a:rPr>
                        <a:t> for additional health benefits.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br>
                        <a:rPr lang="en-US" sz="1300" dirty="0">
                          <a:effectLst/>
                        </a:rPr>
                      </a:br>
                      <a:r>
                        <a:rPr lang="en-US" sz="1300" b="1" dirty="0">
                          <a:effectLst/>
                        </a:rPr>
                        <a:t>For Lowering Blood Pressure and Cholesterol</a:t>
                      </a:r>
                      <a:br>
                        <a:rPr lang="en-US" sz="1300" dirty="0">
                          <a:effectLst/>
                        </a:rPr>
                      </a:br>
                      <a:r>
                        <a:rPr lang="en-US" sz="1300" dirty="0">
                          <a:effectLst/>
                        </a:rPr>
                        <a:t>An average </a:t>
                      </a:r>
                      <a:r>
                        <a:rPr lang="en-US" sz="1300" b="1" dirty="0">
                          <a:effectLst/>
                        </a:rPr>
                        <a:t>40 minutes of moderate- to vigorous-intensity</a:t>
                      </a:r>
                      <a:r>
                        <a:rPr lang="en-US" sz="1300" dirty="0">
                          <a:effectLst/>
                        </a:rPr>
                        <a:t> aerobic activity </a:t>
                      </a:r>
                      <a:r>
                        <a:rPr lang="en-US" sz="1300" b="1" dirty="0">
                          <a:effectLst/>
                        </a:rPr>
                        <a:t>3 or 4 times per week</a:t>
                      </a:r>
                      <a:endParaRPr lang="en-US" sz="1300" dirty="0">
                        <a:effectLst/>
                      </a:endParaRPr>
                    </a:p>
                  </a:txBody>
                  <a:tcPr marL="45092" marR="45092" marT="45092" marB="45092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FF0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" y="6372860"/>
            <a:ext cx="11551920" cy="365125"/>
          </a:xfrm>
        </p:spPr>
        <p:txBody>
          <a:bodyPr/>
          <a:lstStyle/>
          <a:p>
            <a:r>
              <a:rPr lang="en-US" dirty="0"/>
              <a:t>http://www.heart.org/HEARTORG/HealthyLiving/PhysicalActivity/FitnessBasics/American-Heart-Association-Recommendations-for-Physical-Activity-in-Adults_UCM_307976_Article.jsp#.WMQMu_krJPY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8401597" y="-323165"/>
            <a:ext cx="277673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Primary prevention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660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Intervention: Diet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Avoid saturated and trans fats</a:t>
            </a:r>
          </a:p>
          <a:p>
            <a:pPr lvl="1"/>
            <a:r>
              <a:rPr lang="en-US" dirty="0"/>
              <a:t>Linked to high cholesterol in blood</a:t>
            </a:r>
          </a:p>
          <a:p>
            <a:r>
              <a:rPr lang="en-US" dirty="0"/>
              <a:t>Unsaturated fats and essential fatty oils are not an issue, but should not exceed 37% of diet</a:t>
            </a:r>
          </a:p>
          <a:p>
            <a:r>
              <a:rPr lang="en-US" dirty="0"/>
              <a:t>Avoid too much sodium</a:t>
            </a:r>
          </a:p>
          <a:p>
            <a:pPr lvl="1"/>
            <a:r>
              <a:rPr lang="en-US" dirty="0"/>
              <a:t>Linked to high blood pressure</a:t>
            </a:r>
          </a:p>
          <a:p>
            <a:r>
              <a:rPr lang="en-US" dirty="0"/>
              <a:t>Fruit and vegetable consumption encouraged</a:t>
            </a:r>
          </a:p>
          <a:p>
            <a:r>
              <a:rPr lang="en-US" dirty="0"/>
              <a:t>Whole grain consumption encouraged</a:t>
            </a:r>
          </a:p>
          <a:p>
            <a:pPr lvl="1"/>
            <a:r>
              <a:rPr lang="en-US" dirty="0"/>
              <a:t>Folic acid, B vitamins, fiber</a:t>
            </a:r>
          </a:p>
          <a:p>
            <a:r>
              <a:rPr lang="en-US" dirty="0"/>
              <a:t>Fish consumption linked to decrease in CVD risk</a:t>
            </a:r>
          </a:p>
          <a:p>
            <a:r>
              <a:rPr lang="en-US" dirty="0"/>
              <a:t>Regular nut consumption encouraged</a:t>
            </a:r>
          </a:p>
          <a:p>
            <a:r>
              <a:rPr lang="en-US" dirty="0"/>
              <a:t>Soy proteins linked to decrease in blood lipid levels</a:t>
            </a:r>
          </a:p>
          <a:p>
            <a:r>
              <a:rPr lang="en-US" dirty="0"/>
              <a:t>Alcohol in moderation linked to decrease in CVD risk</a:t>
            </a:r>
          </a:p>
          <a:p>
            <a:r>
              <a:rPr lang="en-US" dirty="0"/>
              <a:t>Primary prevention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34312" y="6311900"/>
            <a:ext cx="8723376" cy="365125"/>
          </a:xfrm>
        </p:spPr>
        <p:txBody>
          <a:bodyPr/>
          <a:lstStyle/>
          <a:p>
            <a:r>
              <a:rPr lang="en-US" dirty="0"/>
              <a:t>http://www.world-heart-federation.org/cardiovascular-health/cardiovascular-disease-risk-factors/diet/</a:t>
            </a:r>
          </a:p>
        </p:txBody>
      </p:sp>
      <p:pic>
        <p:nvPicPr>
          <p:cNvPr id="6146" name="Picture 2" descr="Image result for fruits and vegg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58" y="2779775"/>
            <a:ext cx="3602609" cy="360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847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Intervention: Diet PSAs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http://www.puppiesandflowers.com/?p=1164</a:t>
            </a:r>
            <a:endParaRPr lang="en-US" dirty="0"/>
          </a:p>
          <a:p>
            <a:r>
              <a:rPr lang="en-US" dirty="0">
                <a:hlinkClick r:id="rId3"/>
              </a:rPr>
              <a:t>https://www.pinterest.com/pin/389420699005624761/</a:t>
            </a:r>
            <a:endParaRPr lang="en-US" dirty="0"/>
          </a:p>
          <a:p>
            <a:r>
              <a:rPr lang="en-US" dirty="0"/>
              <a:t>Washington Post June 17, 2014</a:t>
            </a:r>
          </a:p>
        </p:txBody>
      </p:sp>
      <p:pic>
        <p:nvPicPr>
          <p:cNvPr id="3074" name="Picture 2" descr="Image result for heart disease p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475" y="611759"/>
            <a:ext cx="4249292" cy="594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butter v margarine p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8" y="1652777"/>
            <a:ext cx="571500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dylanCollard1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779" y="1329531"/>
            <a:ext cx="42862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693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Interventions: Aspirin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Men aged 45-79 and women aged 55-79 are recommended to use aspirin as a preventative measure</a:t>
            </a:r>
          </a:p>
          <a:p>
            <a:pPr lvl="1"/>
            <a:r>
              <a:rPr lang="en-US" dirty="0"/>
              <a:t>Data are inconclusive for those over 80</a:t>
            </a:r>
          </a:p>
          <a:p>
            <a:pPr lvl="1"/>
            <a:r>
              <a:rPr lang="en-US" dirty="0"/>
              <a:t>Men younger than 45 and women younger than 55 are not recommended</a:t>
            </a:r>
          </a:p>
          <a:p>
            <a:pPr lvl="1"/>
            <a:r>
              <a:rPr lang="en-US" dirty="0"/>
              <a:t>Optimal dose unknown, but smaller amounts (75 mg/day) may have lower chances of negative gastrointestinal side effects</a:t>
            </a:r>
          </a:p>
          <a:p>
            <a:r>
              <a:rPr lang="en-US" dirty="0"/>
              <a:t>Primary-and-half prevention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4988" y="6356350"/>
            <a:ext cx="11622024" cy="365125"/>
          </a:xfrm>
        </p:spPr>
        <p:txBody>
          <a:bodyPr/>
          <a:lstStyle/>
          <a:p>
            <a:r>
              <a:rPr lang="en-US" dirty="0"/>
              <a:t>https://www.uspreventiveservicestaskforce.org/Page/Document/UpdateSummaryFinal/aspirin-for-the-prevention-of-cardiovascular-disease-preventive-medication</a:t>
            </a:r>
          </a:p>
        </p:txBody>
      </p:sp>
      <p:pic>
        <p:nvPicPr>
          <p:cNvPr id="4098" name="Picture 2" descr="Image result for aspir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008" y="3845878"/>
            <a:ext cx="2619882" cy="261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64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5" y="0"/>
            <a:ext cx="10515600" cy="1325563"/>
          </a:xfrm>
        </p:spPr>
        <p:txBody>
          <a:bodyPr/>
          <a:lstStyle/>
          <a:p>
            <a:r>
              <a:rPr lang="en-US" dirty="0"/>
              <a:t>Anatomy of the Heart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217" y="1235274"/>
            <a:ext cx="3825383" cy="246737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271838"/>
            <a:ext cx="4083843" cy="3267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61251"/>
            <a:ext cx="3921191" cy="3921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0765" y="3718679"/>
            <a:ext cx="33869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Basic Flow through the heart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Body via vena cava to right atria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Right atria to right ventricle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Right ventricle to lung via pulmonary artery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Lung to left atria via pulmonary vein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Left atria to left ventricle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Left ventricle to rest of the body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36149" y="1021656"/>
            <a:ext cx="3707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Cardiovascular System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Supports major organs including : the heart, liver, GI tract, muscles, kidneys, brain, lungs, bones etc.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63890" y="4043692"/>
            <a:ext cx="38107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Cardiovascular System Is Key to Connecting</a:t>
            </a:r>
          </a:p>
          <a:p>
            <a:r>
              <a:rPr lang="en-US" dirty="0"/>
              <a:t>The Whole Body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Above diagram shows major arteries and veins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Flows issues can be systemic and a deficit to the whole body.  </a:t>
            </a:r>
          </a:p>
        </p:txBody>
      </p:sp>
    </p:spTree>
    <p:extLst>
      <p:ext uri="{BB962C8B-B14F-4D97-AF65-F5344CB8AC3E}">
        <p14:creationId xmlns:p14="http://schemas.microsoft.com/office/powerpoint/2010/main" val="2279558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Intervention: Free Public Blood Pressure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Providing patients access to blood pressure monitors in comfortable setting combined with professional recommendations allowed them to better control hypertension</a:t>
            </a:r>
          </a:p>
          <a:p>
            <a:r>
              <a:rPr lang="en-US" dirty="0"/>
              <a:t>Primary/secondary prevention depending on the patient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93561"/>
            <a:ext cx="10506456" cy="365125"/>
          </a:xfrm>
        </p:spPr>
        <p:txBody>
          <a:bodyPr/>
          <a:lstStyle/>
          <a:p>
            <a:r>
              <a:rPr lang="en-US" dirty="0"/>
              <a:t>https://www.healthypeople.gov/2020/tools-resources/evidence-based-resource/cardiovascular-disease-self-measured-blood-pressure</a:t>
            </a:r>
          </a:p>
        </p:txBody>
      </p:sp>
    </p:spTree>
    <p:extLst>
      <p:ext uri="{BB962C8B-B14F-4D97-AF65-F5344CB8AC3E}">
        <p14:creationId xmlns:p14="http://schemas.microsoft.com/office/powerpoint/2010/main" val="2535899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Intervention: Screenings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Recommended to screen for any number of things:</a:t>
            </a:r>
          </a:p>
          <a:p>
            <a:pPr lvl="1"/>
            <a:r>
              <a:rPr lang="en-US" dirty="0"/>
              <a:t>Abdominal aortic aneurism</a:t>
            </a:r>
          </a:p>
          <a:p>
            <a:pPr lvl="1"/>
            <a:r>
              <a:rPr lang="en-US" dirty="0"/>
              <a:t>Carotid Artery Stenosis</a:t>
            </a:r>
          </a:p>
          <a:p>
            <a:pPr lvl="1"/>
            <a:r>
              <a:rPr lang="en-US" dirty="0"/>
              <a:t>Coronary Heart Disease – electrocardiography</a:t>
            </a:r>
          </a:p>
          <a:p>
            <a:pPr lvl="1"/>
            <a:r>
              <a:rPr lang="en-US" dirty="0"/>
              <a:t>Lipid disorders</a:t>
            </a:r>
          </a:p>
          <a:p>
            <a:pPr lvl="1"/>
            <a:r>
              <a:rPr lang="en-US" dirty="0"/>
              <a:t>High blood pressure</a:t>
            </a:r>
          </a:p>
          <a:p>
            <a:r>
              <a:rPr lang="en-US" dirty="0"/>
              <a:t>Secondary prevention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62072" y="6356350"/>
            <a:ext cx="6467856" cy="365125"/>
          </a:xfrm>
        </p:spPr>
        <p:txBody>
          <a:bodyPr/>
          <a:lstStyle/>
          <a:p>
            <a:r>
              <a:rPr lang="en-US" dirty="0"/>
              <a:t>https://www.healthypeople.gov/2020/topics-objectives/topic/heart-disease-and-stroke/ebrs</a:t>
            </a:r>
          </a:p>
        </p:txBody>
      </p:sp>
      <p:pic>
        <p:nvPicPr>
          <p:cNvPr id="5122" name="Picture 2" descr="Image result for health scree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653" y="2295938"/>
            <a:ext cx="4339992" cy="341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98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Interventions: Behavioral Counseling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care providers of those who are overweight or obese with additional CVD risk factors are recommended to refer them to dietary behavioral counseling</a:t>
            </a:r>
          </a:p>
          <a:p>
            <a:pPr lvl="1"/>
            <a:r>
              <a:rPr lang="en-US" dirty="0"/>
              <a:t>Behavioral counseling has shown net benefit results as a form of secondary prevention, but is not generally considered primary care</a:t>
            </a:r>
          </a:p>
          <a:p>
            <a:r>
              <a:rPr lang="en-US" dirty="0"/>
              <a:t>Secondary prevention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r>
              <a:rPr lang="en-US" dirty="0"/>
              <a:t>https://www.uspreventiveservicestaskforce.org/Page/Document/UpdateSummaryFinal/healthy-diet-and-physical-activity-counseling-adults-with-high-risk-of-cvd</a:t>
            </a:r>
          </a:p>
        </p:txBody>
      </p:sp>
    </p:spTree>
    <p:extLst>
      <p:ext uri="{BB962C8B-B14F-4D97-AF65-F5344CB8AC3E}">
        <p14:creationId xmlns:p14="http://schemas.microsoft.com/office/powerpoint/2010/main" val="3342956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Intervention: Engaging Community Health Workers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Community health workers are trained in the specific culture of their environment</a:t>
            </a:r>
          </a:p>
          <a:p>
            <a:pPr lvl="1"/>
            <a:r>
              <a:rPr lang="en-US" dirty="0"/>
              <a:t>Leveraging their relationship with the constituents could be more helpful than the larger public health workforce </a:t>
            </a:r>
          </a:p>
          <a:p>
            <a:r>
              <a:rPr lang="en-US" dirty="0"/>
              <a:t>Secondary prevention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20496" y="6356350"/>
            <a:ext cx="10351008" cy="365125"/>
          </a:xfrm>
        </p:spPr>
        <p:txBody>
          <a:bodyPr/>
          <a:lstStyle/>
          <a:p>
            <a:r>
              <a:rPr lang="en-US" dirty="0"/>
              <a:t>https://www.healthypeople.gov/2020/tools-resources/evidence-based-resource/cardiovascular-disease-interventions-engaging-community</a:t>
            </a:r>
          </a:p>
        </p:txBody>
      </p:sp>
    </p:spTree>
    <p:extLst>
      <p:ext uri="{BB962C8B-B14F-4D97-AF65-F5344CB8AC3E}">
        <p14:creationId xmlns:p14="http://schemas.microsoft.com/office/powerpoint/2010/main" val="1388870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Interventions: Medication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Angiotensin-converting enzyme (ACE) Inhibitors /nitroglycerine</a:t>
            </a:r>
          </a:p>
          <a:p>
            <a:pPr lvl="1"/>
            <a:r>
              <a:rPr lang="en-US" dirty="0"/>
              <a:t>Dilates blood vessels to reduce blood pressure</a:t>
            </a:r>
          </a:p>
          <a:p>
            <a:r>
              <a:rPr lang="en-US" dirty="0"/>
              <a:t>Beta Blockers</a:t>
            </a:r>
          </a:p>
          <a:p>
            <a:pPr lvl="1"/>
            <a:r>
              <a:rPr lang="en-US" dirty="0"/>
              <a:t>Slows heart rate, reduces blood pressure, reduces abnormal heart rhythms</a:t>
            </a:r>
          </a:p>
          <a:p>
            <a:r>
              <a:rPr lang="en-US" dirty="0"/>
              <a:t>Diuretics</a:t>
            </a:r>
          </a:p>
          <a:p>
            <a:pPr lvl="1"/>
            <a:r>
              <a:rPr lang="en-US" dirty="0"/>
              <a:t>Reduces body fluid</a:t>
            </a:r>
          </a:p>
          <a:p>
            <a:r>
              <a:rPr lang="en-US" dirty="0"/>
              <a:t>Tertiary prevention/treatment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07792" y="6356350"/>
            <a:ext cx="6376416" cy="365125"/>
          </a:xfrm>
        </p:spPr>
        <p:txBody>
          <a:bodyPr/>
          <a:lstStyle/>
          <a:p>
            <a:r>
              <a:rPr lang="en-US" dirty="0"/>
              <a:t>http://www.mayoclinic.org/diseases-conditions/heart-failure/basics/treatment/con-20029801</a:t>
            </a:r>
          </a:p>
        </p:txBody>
      </p:sp>
    </p:spTree>
    <p:extLst>
      <p:ext uri="{BB962C8B-B14F-4D97-AF65-F5344CB8AC3E}">
        <p14:creationId xmlns:p14="http://schemas.microsoft.com/office/powerpoint/2010/main" val="3086599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Interventions: Hospital Treatments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Stint placement</a:t>
            </a:r>
          </a:p>
          <a:p>
            <a:r>
              <a:rPr lang="en-US" dirty="0"/>
              <a:t>Bypass surgery</a:t>
            </a:r>
          </a:p>
          <a:p>
            <a:r>
              <a:rPr lang="en-US" dirty="0"/>
              <a:t>Shock therapy</a:t>
            </a:r>
          </a:p>
          <a:p>
            <a:r>
              <a:rPr lang="en-US" dirty="0"/>
              <a:t>Cardiopulmonary resuscitation (CPR)</a:t>
            </a:r>
          </a:p>
          <a:p>
            <a:r>
              <a:rPr lang="en-US" dirty="0"/>
              <a:t>Pacemakers</a:t>
            </a:r>
          </a:p>
          <a:p>
            <a:r>
              <a:rPr lang="en-US" dirty="0"/>
              <a:t>Tertiary prevention/treatment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80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Interventions: Hospital Treatments	</a:t>
            </a:r>
          </a:p>
        </p:txBody>
      </p:sp>
      <p:pic>
        <p:nvPicPr>
          <p:cNvPr id="5" name="vmLrVUXBVi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87144" y="1572768"/>
            <a:ext cx="8176768" cy="45994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003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Intervention: PSAs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112" y="2137473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0687" y="5751281"/>
            <a:ext cx="4114800" cy="365125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https://www.goredforwomen.org/about-heart-disease/heart-disease-news/the-lego-movie-raises-heart-disease-awareness/</a:t>
            </a:r>
            <a:endParaRPr lang="en-US" dirty="0"/>
          </a:p>
          <a:p>
            <a:r>
              <a:rPr lang="en-US" dirty="0">
                <a:hlinkClick r:id="rId3"/>
              </a:rPr>
              <a:t>http://www.puppiesandflowers.com/?p=1164</a:t>
            </a:r>
            <a:endParaRPr lang="en-US" dirty="0"/>
          </a:p>
          <a:p>
            <a:r>
              <a:rPr lang="en-US" dirty="0">
                <a:hlinkClick r:id="rId4"/>
              </a:rPr>
              <a:t>https://www.heart.org/HEARTORG/Conditions/HeartFailure/Rise-Above-HF-Get-Social_UCM_477522_SubHomePage.jsp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GRFW_article_pg_700x3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7" y="1395412"/>
            <a:ext cx="5893435" cy="33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heart disease p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93" y="4151376"/>
            <a:ext cx="7710826" cy="262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4506" y="527558"/>
            <a:ext cx="22479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74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Intervention: PSAs</a:t>
            </a:r>
          </a:p>
        </p:txBody>
      </p:sp>
      <p:pic>
        <p:nvPicPr>
          <p:cNvPr id="5" name="t7wmPWTnDb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8048" y="1755648"/>
            <a:ext cx="8179026" cy="460070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http://www.onebraveidea.com/submissions/ucm_470704.pdf</a:t>
            </a:r>
          </a:p>
        </p:txBody>
      </p:sp>
    </p:spTree>
    <p:extLst>
      <p:ext uri="{BB962C8B-B14F-4D97-AF65-F5344CB8AC3E}">
        <p14:creationId xmlns:p14="http://schemas.microsoft.com/office/powerpoint/2010/main" val="2953571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Heart Conditions that includes diseased vessels, structural problems and blood clots or otherwise known as heart disease</a:t>
            </a:r>
            <a:r>
              <a:rPr lang="en-US" baseline="30000" dirty="0"/>
              <a:t>1</a:t>
            </a:r>
            <a:r>
              <a:rPr lang="en-US" dirty="0"/>
              <a:t>.</a:t>
            </a:r>
          </a:p>
          <a:p>
            <a:r>
              <a:rPr lang="en-US" dirty="0"/>
              <a:t>Broad Types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Coronary heart disease</a:t>
            </a:r>
          </a:p>
          <a:p>
            <a:pPr lvl="1"/>
            <a:r>
              <a:rPr lang="en-US" dirty="0"/>
              <a:t>Stroke</a:t>
            </a:r>
          </a:p>
          <a:p>
            <a:pPr lvl="1"/>
            <a:r>
              <a:rPr lang="en-US" dirty="0"/>
              <a:t>Hypertensive Heart Disease</a:t>
            </a:r>
          </a:p>
          <a:p>
            <a:pPr lvl="1"/>
            <a:r>
              <a:rPr lang="en-US" dirty="0"/>
              <a:t>Inflammatory Heart Disease</a:t>
            </a:r>
          </a:p>
          <a:p>
            <a:pPr lvl="1"/>
            <a:r>
              <a:rPr lang="en-US" dirty="0"/>
              <a:t>Rheumatic Heart Disease</a:t>
            </a:r>
          </a:p>
          <a:p>
            <a:pPr lvl="1"/>
            <a:r>
              <a:rPr lang="en-US" dirty="0"/>
              <a:t>Congenital Heart Disease</a:t>
            </a:r>
          </a:p>
          <a:p>
            <a:pPr lvl="1"/>
            <a:r>
              <a:rPr lang="en-US" dirty="0"/>
              <a:t>Deep Vein Thrombosis and pulmonary embolism</a:t>
            </a:r>
          </a:p>
          <a:p>
            <a:pPr lvl="1"/>
            <a:r>
              <a:rPr lang="en-US" dirty="0"/>
              <a:t>Peripheral Arterial Disease</a:t>
            </a:r>
          </a:p>
          <a:p>
            <a:pPr lvl="1"/>
            <a:r>
              <a:rPr lang="en-US" dirty="0"/>
              <a:t>Aortic Aneurysm and Dissection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176963"/>
            <a:ext cx="4114800" cy="365125"/>
          </a:xfrm>
        </p:spPr>
        <p:txBody>
          <a:bodyPr/>
          <a:lstStyle/>
          <a:p>
            <a:pPr marL="228600" indent="-228600">
              <a:buAutoNum type="arabicPeriod"/>
            </a:pPr>
            <a:r>
              <a:rPr lang="en-US" dirty="0">
                <a:hlinkClick r:id="rId2"/>
              </a:rPr>
              <a:t>http://www.mayoclinic.org/diseases-conditions/heart-disease/basics/definition/con-20034056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http://www.who.int/cardiovascular_diseases/en/cvd_atlas_01_types.pdf</a:t>
            </a:r>
          </a:p>
        </p:txBody>
      </p:sp>
    </p:spTree>
    <p:extLst>
      <p:ext uri="{BB962C8B-B14F-4D97-AF65-F5344CB8AC3E}">
        <p14:creationId xmlns:p14="http://schemas.microsoft.com/office/powerpoint/2010/main" val="3882459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Heart Diseases (Just a Few)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/>
              <a:t>Rheumatic Heart Disease</a:t>
            </a:r>
          </a:p>
          <a:p>
            <a:r>
              <a:rPr lang="en-US" dirty="0"/>
              <a:t>Valvular Heart Disease</a:t>
            </a:r>
          </a:p>
          <a:p>
            <a:r>
              <a:rPr lang="en-US" dirty="0"/>
              <a:t>Aneurysm </a:t>
            </a:r>
          </a:p>
          <a:p>
            <a:r>
              <a:rPr lang="en-US" dirty="0"/>
              <a:t>Atherosclerosis </a:t>
            </a:r>
          </a:p>
          <a:p>
            <a:r>
              <a:rPr lang="en-US" dirty="0"/>
              <a:t>Hypertension</a:t>
            </a:r>
          </a:p>
          <a:p>
            <a:r>
              <a:rPr lang="en-US" dirty="0"/>
              <a:t>Peripheral Arterial Disease</a:t>
            </a:r>
          </a:p>
          <a:p>
            <a:r>
              <a:rPr lang="en-US" dirty="0"/>
              <a:t>Arrthmyia</a:t>
            </a:r>
          </a:p>
          <a:p>
            <a:r>
              <a:rPr lang="en-US" dirty="0"/>
              <a:t>Angina</a:t>
            </a:r>
          </a:p>
          <a:p>
            <a:r>
              <a:rPr lang="en-US" dirty="0"/>
              <a:t>Coronary Artery Disease</a:t>
            </a:r>
          </a:p>
          <a:p>
            <a:r>
              <a:rPr lang="en-US" dirty="0"/>
              <a:t>Coronary Hearth Disease</a:t>
            </a:r>
          </a:p>
          <a:p>
            <a:r>
              <a:rPr lang="en-US" dirty="0"/>
              <a:t>Cerebral Vascular Disease</a:t>
            </a:r>
          </a:p>
          <a:p>
            <a:r>
              <a:rPr lang="en-US" dirty="0"/>
              <a:t>Stoke </a:t>
            </a:r>
          </a:p>
          <a:p>
            <a:r>
              <a:rPr lang="en-US" dirty="0"/>
              <a:t>Transient Ischemic Attacks</a:t>
            </a:r>
          </a:p>
          <a:p>
            <a:r>
              <a:rPr lang="en-US" dirty="0"/>
              <a:t>Cardiomyopathy</a:t>
            </a:r>
          </a:p>
          <a:p>
            <a:r>
              <a:rPr lang="en-US" dirty="0"/>
              <a:t>Pericardial disease</a:t>
            </a:r>
          </a:p>
          <a:p>
            <a:r>
              <a:rPr lang="en-US" dirty="0"/>
              <a:t>Congenital Health Disease</a:t>
            </a:r>
          </a:p>
          <a:p>
            <a:r>
              <a:rPr lang="en-US" dirty="0"/>
              <a:t>Health Failure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http://www.world-heart-federation.org/cardiovascular-health/heart-disease/different-heart-diseases/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418" y="1413581"/>
            <a:ext cx="3156473" cy="48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08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21582" cy="4394200"/>
          </a:xfrm>
        </p:spPr>
        <p:txBody>
          <a:bodyPr/>
          <a:lstStyle/>
          <a:p>
            <a:r>
              <a:rPr lang="en-US" dirty="0"/>
              <a:t>Incidence of heart attack is 580,000 new attacks every year</a:t>
            </a:r>
          </a:p>
          <a:p>
            <a:r>
              <a:rPr lang="en-US" dirty="0"/>
              <a:t>Cause of 1 in 3 deaths every year</a:t>
            </a:r>
          </a:p>
          <a:p>
            <a:pPr lvl="1"/>
            <a:r>
              <a:rPr lang="en-US" dirty="0"/>
              <a:t>That is one death every 40 seconds</a:t>
            </a:r>
          </a:p>
          <a:p>
            <a:pPr lvl="1"/>
            <a:r>
              <a:rPr lang="en-US" dirty="0"/>
              <a:t>Approximately 17.5 million deaths per year</a:t>
            </a:r>
          </a:p>
          <a:p>
            <a:r>
              <a:rPr lang="en-US" dirty="0"/>
              <a:t> 80% of CVD related diseases are caused by heart attacks and stroke</a:t>
            </a:r>
          </a:p>
          <a:p>
            <a:r>
              <a:rPr lang="en-US" dirty="0"/>
              <a:t>Greater than 75% of these deaths occur in lower to middle income countries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502" y="1689100"/>
            <a:ext cx="5169498" cy="399126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http://www.onebraveidea.com/submissions/ucm_470704.pdf</a:t>
            </a:r>
          </a:p>
        </p:txBody>
      </p:sp>
    </p:spTree>
    <p:extLst>
      <p:ext uri="{BB962C8B-B14F-4D97-AF65-F5344CB8AC3E}">
        <p14:creationId xmlns:p14="http://schemas.microsoft.com/office/powerpoint/2010/main" val="899670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estimated 92.1 million US adults have at least 1 type of CVD. By 2030, 43.9% of the US adult population is projected to have some form of CVD.</a:t>
            </a:r>
          </a:p>
          <a:p>
            <a:r>
              <a:rPr lang="en-US" dirty="0"/>
              <a:t>An estimated 720,000 people in the US suffer a heart attack every year</a:t>
            </a:r>
          </a:p>
          <a:p>
            <a:r>
              <a:rPr lang="en-US" dirty="0"/>
              <a:t>Coronary Heart Disease is the most prevalent type of Heart Disease (updated 2016)</a:t>
            </a:r>
          </a:p>
          <a:p>
            <a:pPr lvl="1"/>
            <a:r>
              <a:rPr lang="en-US" dirty="0"/>
              <a:t>Build up of plaque in blood vessels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7580" y="6356350"/>
            <a:ext cx="4465820" cy="501650"/>
          </a:xfrm>
        </p:spPr>
        <p:txBody>
          <a:bodyPr/>
          <a:lstStyle/>
          <a:p>
            <a:r>
              <a:rPr lang="en-US" dirty="0">
                <a:hlinkClick r:id="rId3"/>
              </a:rPr>
              <a:t>1. http://www.onebraveidea.com/submissions/ucm_470704.pdf</a:t>
            </a:r>
            <a:endParaRPr lang="en-US" dirty="0"/>
          </a:p>
          <a:p>
            <a:r>
              <a:rPr lang="en-US" dirty="0"/>
              <a:t>2. http://www.theheartfoundation.org/heart-disease-facts/heart-disease-statistics/</a:t>
            </a:r>
          </a:p>
        </p:txBody>
      </p:sp>
    </p:spTree>
    <p:extLst>
      <p:ext uri="{BB962C8B-B14F-4D97-AF65-F5344CB8AC3E}">
        <p14:creationId xmlns:p14="http://schemas.microsoft.com/office/powerpoint/2010/main" val="1482867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Burden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3843"/>
            <a:ext cx="8970818" cy="3217430"/>
          </a:xfrm>
        </p:spPr>
        <p:txBody>
          <a:bodyPr/>
          <a:lstStyle/>
          <a:p>
            <a:r>
              <a:rPr lang="en-US" dirty="0"/>
              <a:t>Costs more than $ 1 Billion per year in Medical Costs and Loss of Productivity </a:t>
            </a:r>
          </a:p>
          <a:p>
            <a:r>
              <a:rPr lang="en-US" dirty="0"/>
              <a:t>By 2030</a:t>
            </a:r>
          </a:p>
          <a:p>
            <a:pPr lvl="1"/>
            <a:r>
              <a:rPr lang="en-US" dirty="0"/>
              <a:t>Annual medical costs are predicted to rise to more than $818 Billion</a:t>
            </a:r>
          </a:p>
          <a:p>
            <a:pPr lvl="1"/>
            <a:r>
              <a:rPr lang="en-US" dirty="0"/>
              <a:t>Annual lost to productivity cost could exceed $275 Billion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446818" y="6173787"/>
            <a:ext cx="4114800" cy="365125"/>
          </a:xfrm>
        </p:spPr>
        <p:txBody>
          <a:bodyPr/>
          <a:lstStyle/>
          <a:p>
            <a:r>
              <a:rPr lang="en-US" dirty="0"/>
              <a:t>https://www.cdcfoundation.org/pr/2015/heart-disease-and-stroke-cost-america-nearly-1-billion-day-medical-costs-lost-productivity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877" y="4106475"/>
            <a:ext cx="3982159" cy="269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99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040" y="2171065"/>
            <a:ext cx="10515600" cy="1325563"/>
          </a:xfrm>
        </p:spPr>
        <p:txBody>
          <a:bodyPr/>
          <a:lstStyle/>
          <a:p>
            <a:r>
              <a:rPr lang="en-US" dirty="0"/>
              <a:t>Attributes of Cardiovascular Disease</a:t>
            </a:r>
          </a:p>
        </p:txBody>
      </p:sp>
    </p:spTree>
    <p:extLst>
      <p:ext uri="{BB962C8B-B14F-4D97-AF65-F5344CB8AC3E}">
        <p14:creationId xmlns:p14="http://schemas.microsoft.com/office/powerpoint/2010/main" val="602861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2110</Words>
  <Application>Microsoft Office PowerPoint</Application>
  <PresentationFormat>Widescreen</PresentationFormat>
  <Paragraphs>320</Paragraphs>
  <Slides>38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Cardiovascular Disease</vt:lpstr>
      <vt:lpstr>Objectives</vt:lpstr>
      <vt:lpstr>Anatomy of the Heart</vt:lpstr>
      <vt:lpstr>Definition </vt:lpstr>
      <vt:lpstr>Specific Heart Diseases (Just a Few)</vt:lpstr>
      <vt:lpstr>Incidence </vt:lpstr>
      <vt:lpstr>Prevalence</vt:lpstr>
      <vt:lpstr>Economic Burden </vt:lpstr>
      <vt:lpstr>Attributes of Cardiovascular Disease</vt:lpstr>
      <vt:lpstr>Attributes: Age and Sex</vt:lpstr>
      <vt:lpstr>Attributes: Race</vt:lpstr>
      <vt:lpstr>Attributes: Culture </vt:lpstr>
      <vt:lpstr>Attributes: Geography</vt:lpstr>
      <vt:lpstr>Attributes: Genetics</vt:lpstr>
      <vt:lpstr>Attributes/Risk Factors: Adverse Behaviors</vt:lpstr>
      <vt:lpstr>Risk Factor: Smoking</vt:lpstr>
      <vt:lpstr>Risk Factor: Sedentary Lifestyle</vt:lpstr>
      <vt:lpstr>Risk Factor: Unhealthy Diet</vt:lpstr>
      <vt:lpstr>Risk Factor: Alcohol </vt:lpstr>
      <vt:lpstr>Risk Factor: Obesity </vt:lpstr>
      <vt:lpstr>Comorbidities</vt:lpstr>
      <vt:lpstr>Comorbidities: Renal Insufficiency</vt:lpstr>
      <vt:lpstr>Comorbidities: Diabetes</vt:lpstr>
      <vt:lpstr>Comorbidities: COPD</vt:lpstr>
      <vt:lpstr>Interventions</vt:lpstr>
      <vt:lpstr>Intervention: Exercise</vt:lpstr>
      <vt:lpstr>Intervention: Diet</vt:lpstr>
      <vt:lpstr>Intervention: Diet PSAs</vt:lpstr>
      <vt:lpstr>Interventions: Aspirin</vt:lpstr>
      <vt:lpstr>Intervention: Free Public Blood Pressure Monitoring</vt:lpstr>
      <vt:lpstr>Intervention: Screenings</vt:lpstr>
      <vt:lpstr>Interventions: Behavioral Counseling</vt:lpstr>
      <vt:lpstr>Intervention: Engaging Community Health Workers </vt:lpstr>
      <vt:lpstr>Interventions: Medication  </vt:lpstr>
      <vt:lpstr>Interventions: Hospital Treatments </vt:lpstr>
      <vt:lpstr>Interventions: Hospital Treatments </vt:lpstr>
      <vt:lpstr>Intervention: PSAs</vt:lpstr>
      <vt:lpstr>Intervention: PSAs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as a Chronic Disease</dc:title>
  <dc:creator>Colin Benusa</dc:creator>
  <cp:lastModifiedBy>Christopher Buttery</cp:lastModifiedBy>
  <cp:revision>93</cp:revision>
  <dcterms:created xsi:type="dcterms:W3CDTF">2017-02-13T02:40:31Z</dcterms:created>
  <dcterms:modified xsi:type="dcterms:W3CDTF">2017-03-11T19:01:32Z</dcterms:modified>
</cp:coreProperties>
</file>